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10"/>
    <p:restoredTop sz="95170"/>
  </p:normalViewPr>
  <p:slideViewPr>
    <p:cSldViewPr snapToGrid="0">
      <p:cViewPr varScale="1">
        <p:scale>
          <a:sx n="91" d="100"/>
          <a:sy n="91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25C69-6A15-EFB6-46F1-5D6700272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59A2E-7CF3-A745-F6E4-EE374B4B8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F7E1E-375E-58D2-9529-D3C95D6B8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43D10-4476-AA0B-EA95-64D2E9638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9A81C-12F8-7304-C80D-F0B811D5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B440F-2673-2829-B73C-1FD43C87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F2EADD-B38C-231F-201A-05349D4FB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8B297-2B53-250C-CDA4-FD63F6CF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3310A-E971-6A1C-8E0A-07D32E3D5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1449D-CA55-A36D-B3D3-6A35DC1F0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1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FFD7FD-BEB6-C04D-0BB1-024218732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12911-DD86-3945-C518-08D45AAF5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7EED5-94FD-1EA2-9531-8965EB5A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B9AC6-CD27-685B-0E59-A0B8C3BB7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77056-7024-FFEB-DCC4-68B61EBAF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9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97D88-CE4E-465F-0BF5-17C54900D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68520-4683-6975-7BFD-DE97E8556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EA482-9078-E18B-427B-C9840787C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2DE74-0D77-B8BE-545C-B8623D54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F1759-1D59-785B-F330-F495CE56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91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BF6CD-C6AB-37BE-4004-3B2D2D5A8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404CC-705F-5E5F-BCD7-BA8B36A6D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6331C-CFBC-3206-E3DE-731290305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9F95C-8EB0-3867-3EBB-1676E927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20144-D0DE-C6F3-DDF0-AD492BE7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3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3FB76-A1C8-37DE-A075-6663B9DD8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3DAE2-1E6D-E1ED-2E0A-C9F6492B2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364A-4A64-C635-1B6E-7937D7D4D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A6693-F56F-589D-8DAC-8AEBAE78A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69B8E-1ACC-3119-FBC6-62607842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1C5B7-EF44-C309-FE68-7A4CCD8D5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7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BB493-DCDA-2095-09C2-8A1B0956A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B430E-8E2B-F423-5BD9-8B40618B2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53944-8D3B-8736-6271-8A79146F1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7F8913-DA07-204C-52BC-D10B5FF21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365B9-5C31-CEA8-DCE6-F93CDFF7E3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D250E-0370-5DA8-5FF9-205161391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D5EFE3-C1B0-7031-9139-EF72D3422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F1BC25-C60C-CCF6-BEFD-90EBDD76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8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31A0F-FE1A-B0C5-FCE1-C4F80D7A4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906BC-02F9-281A-A2BB-7CE0BAEA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2487ED-AF12-89B2-67F9-40A63DC2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A04ABF-213A-B57D-44D2-8A4B7EEF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2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7997BA-B15D-394F-EAEC-A9E1D34AD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E6F6E9-23C1-094B-0D89-42EF4C0C9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38D92-6B6F-A019-154F-C22B01E8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41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E739E-0B64-3E2B-4F7E-001A91D2A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611F2-F736-FCC3-5172-E3DE3F852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57E285-D96D-EB93-E998-F6F3996BF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5EEDC-A62B-5E4C-8EA6-56FD3C523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88691-642F-2E50-0343-F02DA1630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AA295B-8CDF-4548-36BA-DD46B1A29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73780-606F-D919-1CCB-A1631BFFD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9D20D-7F80-0513-4A61-7E43BE9B7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0239D-7842-8F08-CCDC-F2BFAC13D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9029A-0EFD-B48A-3DD2-D143F4F58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C4261-4A5E-1275-306A-68A83869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3C385-941C-ED19-1101-0C3485FFB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1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6037B4-F945-0905-9441-5E2254553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2BE26-8DB8-A37A-C631-52A94D141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846B9-6B57-6A59-F287-19F4AFADDE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97575-9427-964F-9108-765D9647BC2D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37574-4B9A-FF9D-1216-1F589AB8EB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C486E-8A17-A3C9-F57E-329590B57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735E-1C82-9640-BDE0-4ECED5BD9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5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3F97D-781D-379E-4F0B-395274EFC9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PERSAMAAN LINIER DENGAN METODE CRAMER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0AD3E536-3F64-9231-9D1C-E1900B1581C0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/>
            <p:txBody>
              <a:bodyPr/>
              <a:lstStyle/>
              <a:p>
                <a:pPr algn="just"/>
                <a:r>
                  <a:rPr lang="en-US" dirty="0"/>
                  <a:t>A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koefisien</a:t>
                </a:r>
                <a:r>
                  <a:rPr lang="en-US" dirty="0"/>
                  <a:t> </a:t>
                </a:r>
                <a:r>
                  <a:rPr lang="en-US" dirty="0" err="1"/>
                  <a:t>ukuran</a:t>
                </a:r>
                <a:r>
                  <a:rPr lang="en-US" dirty="0"/>
                  <a:t> </a:t>
                </a:r>
                <a:r>
                  <a:rPr lang="en-US" dirty="0" err="1"/>
                  <a:t>nxn</a:t>
                </a:r>
                <a:r>
                  <a:rPr lang="en-US" dirty="0"/>
                  <a:t>, X= </a:t>
                </a:r>
                <a:r>
                  <a:rPr lang="en-US" dirty="0" err="1"/>
                  <a:t>matriks</a:t>
                </a:r>
                <a:r>
                  <a:rPr lang="en-US" dirty="0"/>
                  <a:t> variable </a:t>
                </a:r>
                <a:r>
                  <a:rPr lang="en-US" dirty="0" err="1"/>
                  <a:t>ukuran</a:t>
                </a:r>
                <a:r>
                  <a:rPr lang="en-US" dirty="0"/>
                  <a:t> nx1 dan B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 0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konstanta</a:t>
                </a:r>
                <a:r>
                  <a:rPr lang="en-US" dirty="0"/>
                  <a:t> </a:t>
                </a:r>
                <a:r>
                  <a:rPr lang="en-US" dirty="0" err="1"/>
                  <a:t>ukuran</a:t>
                </a:r>
                <a:r>
                  <a:rPr lang="en-US" dirty="0"/>
                  <a:t> nx1.</a:t>
                </a:r>
              </a:p>
              <a:p>
                <a:pPr algn="just"/>
                <a:r>
                  <a:rPr lang="en-US" dirty="0"/>
                  <a:t>Jika IAI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 0,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linier </a:t>
                </a:r>
                <a:r>
                  <a:rPr lang="en-US" dirty="0" err="1"/>
                  <a:t>memppunyai</a:t>
                </a:r>
                <a:r>
                  <a:rPr lang="en-US" dirty="0"/>
                  <a:t> </a:t>
                </a:r>
                <a:r>
                  <a:rPr lang="en-US" dirty="0" err="1"/>
                  <a:t>jawab</a:t>
                </a:r>
                <a:r>
                  <a:rPr lang="en-US" dirty="0"/>
                  <a:t> </a:t>
                </a:r>
                <a:r>
                  <a:rPr lang="en-US" dirty="0" err="1"/>
                  <a:t>tunggal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0AD3E536-3F64-9231-9D1C-E1900B1581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blipFill>
                <a:blip r:embed="rId2"/>
                <a:stretch>
                  <a:fillRect l="-1110" t="-4545" r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468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649F1-D058-8FDB-0399-43BFC9934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Cramer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ECDC6-A64C-7637-6150-58BDD5101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D = I A I,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koefisien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D</a:t>
            </a:r>
            <a:r>
              <a:rPr lang="en-US" baseline="-25000" dirty="0" err="1"/>
              <a:t>xk</a:t>
            </a:r>
            <a:r>
              <a:rPr lang="en-US" dirty="0"/>
              <a:t> = I </a:t>
            </a:r>
            <a:r>
              <a:rPr lang="en-US" dirty="0" err="1"/>
              <a:t>A</a:t>
            </a:r>
            <a:r>
              <a:rPr lang="en-US" baseline="-25000" dirty="0" err="1"/>
              <a:t>xk</a:t>
            </a:r>
            <a:r>
              <a:rPr lang="en-US" dirty="0"/>
              <a:t> I,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vector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varibael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,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vector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konstanta</a:t>
            </a:r>
            <a:r>
              <a:rPr lang="en-US" dirty="0"/>
              <a:t> B</a:t>
            </a:r>
          </a:p>
          <a:p>
            <a:pPr marL="514350" indent="-514350">
              <a:buAutoNum type="arabicPeriod"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, 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u="sng" dirty="0" err="1"/>
              <a:t>D</a:t>
            </a:r>
            <a:r>
              <a:rPr lang="en-US" u="sng" baseline="-25000" dirty="0" err="1"/>
              <a:t>xk</a:t>
            </a:r>
            <a:r>
              <a:rPr lang="en-US" dirty="0"/>
              <a:t> ,    </a:t>
            </a:r>
            <a:r>
              <a:rPr lang="en-US" dirty="0" err="1"/>
              <a:t>untuk</a:t>
            </a:r>
            <a:r>
              <a:rPr lang="en-US" dirty="0"/>
              <a:t> =1,2,3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D</a:t>
            </a:r>
          </a:p>
        </p:txBody>
      </p:sp>
    </p:spTree>
    <p:extLst>
      <p:ext uri="{BB962C8B-B14F-4D97-AF65-F5344CB8AC3E}">
        <p14:creationId xmlns:p14="http://schemas.microsoft.com/office/powerpoint/2010/main" val="2009906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6E3C8-28F2-CE9B-EE00-E1432980F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746C-34EF-F2EA-7683-351BA69B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702"/>
            <a:ext cx="10515600" cy="47842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5X</a:t>
            </a:r>
            <a:r>
              <a:rPr lang="en-US" baseline="-25000" dirty="0"/>
              <a:t>1</a:t>
            </a:r>
            <a:r>
              <a:rPr lang="en-US" dirty="0"/>
              <a:t> + 3X</a:t>
            </a:r>
            <a:r>
              <a:rPr lang="en-US" baseline="-25000" dirty="0"/>
              <a:t>2</a:t>
            </a:r>
            <a:r>
              <a:rPr lang="en-US" dirty="0"/>
              <a:t> = 9</a:t>
            </a:r>
          </a:p>
          <a:p>
            <a:pPr marL="0" indent="0">
              <a:buNone/>
            </a:pPr>
            <a:r>
              <a:rPr lang="en-US" dirty="0"/>
              <a:t>7X</a:t>
            </a:r>
            <a:r>
              <a:rPr lang="en-US" baseline="-25000" dirty="0"/>
              <a:t>1</a:t>
            </a:r>
            <a:r>
              <a:rPr lang="en-US" dirty="0"/>
              <a:t> + 4X</a:t>
            </a:r>
            <a:r>
              <a:rPr lang="en-US" baseline="-25000" dirty="0"/>
              <a:t>2</a:t>
            </a:r>
            <a:r>
              <a:rPr lang="en-US" dirty="0"/>
              <a:t> =13</a:t>
            </a:r>
          </a:p>
          <a:p>
            <a:pPr marL="0" indent="0">
              <a:buNone/>
            </a:pP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  5    3     X</a:t>
            </a:r>
            <a:r>
              <a:rPr lang="en-US" baseline="-25000" dirty="0"/>
              <a:t>1</a:t>
            </a:r>
            <a:r>
              <a:rPr lang="en-US" dirty="0"/>
              <a:t>   =   9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7    4     X</a:t>
            </a:r>
            <a:r>
              <a:rPr lang="en-US" baseline="-25000" dirty="0"/>
              <a:t>2</a:t>
            </a:r>
            <a:r>
              <a:rPr lang="en-US" dirty="0"/>
              <a:t>        13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 =  5    3    =  (20-21) = -1, D</a:t>
            </a:r>
            <a:r>
              <a:rPr lang="en-US" baseline="-25000" dirty="0"/>
              <a:t>X1</a:t>
            </a:r>
            <a:r>
              <a:rPr lang="en-US" dirty="0"/>
              <a:t> =   9     3  =  (36-39) =-3</a:t>
            </a:r>
          </a:p>
          <a:p>
            <a:pPr marL="0" indent="0">
              <a:buNone/>
            </a:pPr>
            <a:r>
              <a:rPr lang="en-US" dirty="0"/>
              <a:t>        7    4                                          13    4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baseline="-25000" dirty="0"/>
              <a:t>X2</a:t>
            </a:r>
            <a:r>
              <a:rPr lang="en-US" dirty="0"/>
              <a:t> =  5     9 = (65-63) =2, X</a:t>
            </a:r>
            <a:r>
              <a:rPr lang="en-US" baseline="-25000" dirty="0"/>
              <a:t>1</a:t>
            </a:r>
            <a:r>
              <a:rPr lang="en-US" dirty="0"/>
              <a:t> = D</a:t>
            </a:r>
            <a:r>
              <a:rPr lang="en-US" baseline="-25000" dirty="0"/>
              <a:t>X1</a:t>
            </a:r>
            <a:r>
              <a:rPr lang="en-US" dirty="0"/>
              <a:t>/D = -3/-1 = 3, X2 = D</a:t>
            </a:r>
            <a:r>
              <a:rPr lang="en-US" baseline="-25000" dirty="0"/>
              <a:t>X2</a:t>
            </a:r>
            <a:r>
              <a:rPr lang="en-US" dirty="0"/>
              <a:t>/D= 2/-1 = -2</a:t>
            </a:r>
          </a:p>
          <a:p>
            <a:pPr marL="0" indent="0">
              <a:buNone/>
            </a:pPr>
            <a:r>
              <a:rPr lang="en-US" dirty="0"/>
              <a:t>           7   13</a:t>
            </a:r>
          </a:p>
        </p:txBody>
      </p:sp>
      <p:sp>
        <p:nvSpPr>
          <p:cNvPr id="4" name="Double Bracket 3">
            <a:extLst>
              <a:ext uri="{FF2B5EF4-FFF2-40B4-BE49-F238E27FC236}">
                <a16:creationId xmlns:a16="http://schemas.microsoft.com/office/drawing/2014/main" id="{CAC892FE-4A72-D716-01AF-F70BD9CFA138}"/>
              </a:ext>
            </a:extLst>
          </p:cNvPr>
          <p:cNvSpPr/>
          <p:nvPr/>
        </p:nvSpPr>
        <p:spPr>
          <a:xfrm>
            <a:off x="5936566" y="2419643"/>
            <a:ext cx="914400" cy="900332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5EFCF9A9-253A-95AD-C55C-7CB31B8AFB13}"/>
              </a:ext>
            </a:extLst>
          </p:cNvPr>
          <p:cNvSpPr/>
          <p:nvPr/>
        </p:nvSpPr>
        <p:spPr>
          <a:xfrm>
            <a:off x="7076049" y="2405575"/>
            <a:ext cx="562708" cy="1023425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5A19695B-5DF3-1AE6-0DF1-F21EECDB7BA9}"/>
              </a:ext>
            </a:extLst>
          </p:cNvPr>
          <p:cNvSpPr/>
          <p:nvPr/>
        </p:nvSpPr>
        <p:spPr>
          <a:xfrm>
            <a:off x="7990449" y="2419643"/>
            <a:ext cx="717453" cy="1009357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C90F7DD-E8B4-B902-1FEF-1B43AA95036E}"/>
              </a:ext>
            </a:extLst>
          </p:cNvPr>
          <p:cNvCxnSpPr/>
          <p:nvPr/>
        </p:nvCxnSpPr>
        <p:spPr>
          <a:xfrm>
            <a:off x="1463040" y="3938954"/>
            <a:ext cx="0" cy="886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5B2040-C6A1-052B-5801-B3DD350FB9F3}"/>
              </a:ext>
            </a:extLst>
          </p:cNvPr>
          <p:cNvCxnSpPr/>
          <p:nvPr/>
        </p:nvCxnSpPr>
        <p:spPr>
          <a:xfrm>
            <a:off x="2363372" y="3967089"/>
            <a:ext cx="0" cy="8581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438522-7648-266B-0542-27B84F0E29BC}"/>
              </a:ext>
            </a:extLst>
          </p:cNvPr>
          <p:cNvCxnSpPr/>
          <p:nvPr/>
        </p:nvCxnSpPr>
        <p:spPr>
          <a:xfrm>
            <a:off x="5556738" y="3938954"/>
            <a:ext cx="0" cy="886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14735E-1DC6-943D-597C-046A5C81AE1B}"/>
              </a:ext>
            </a:extLst>
          </p:cNvPr>
          <p:cNvCxnSpPr/>
          <p:nvPr/>
        </p:nvCxnSpPr>
        <p:spPr>
          <a:xfrm>
            <a:off x="6555545" y="3967089"/>
            <a:ext cx="0" cy="8581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FFBE7CF-C0CD-DC8C-3F9D-942E837066A8}"/>
              </a:ext>
            </a:extLst>
          </p:cNvPr>
          <p:cNvCxnSpPr/>
          <p:nvPr/>
        </p:nvCxnSpPr>
        <p:spPr>
          <a:xfrm>
            <a:off x="1688123" y="4994031"/>
            <a:ext cx="0" cy="886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AE9DB0E-DAD8-79A8-010A-CA2499C3B721}"/>
              </a:ext>
            </a:extLst>
          </p:cNvPr>
          <p:cNvCxnSpPr/>
          <p:nvPr/>
        </p:nvCxnSpPr>
        <p:spPr>
          <a:xfrm>
            <a:off x="2630658" y="4994031"/>
            <a:ext cx="0" cy="9284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5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5D775-C136-C042-13F1-28B3B0820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170"/>
          </a:xfrm>
        </p:spPr>
        <p:txBody>
          <a:bodyPr/>
          <a:lstStyle/>
          <a:p>
            <a:r>
              <a:rPr lang="en-US" dirty="0"/>
              <a:t>Latihan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F485C-E98F-6B22-689D-D15B17F83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2X</a:t>
            </a:r>
            <a:r>
              <a:rPr lang="en-US" baseline="-25000" dirty="0"/>
              <a:t>1</a:t>
            </a:r>
            <a:r>
              <a:rPr lang="en-US" dirty="0"/>
              <a:t> + 3X</a:t>
            </a:r>
            <a:r>
              <a:rPr lang="en-US" baseline="-25000" dirty="0"/>
              <a:t>2</a:t>
            </a:r>
            <a:r>
              <a:rPr lang="en-US" dirty="0"/>
              <a:t> + 5X</a:t>
            </a:r>
            <a:r>
              <a:rPr lang="en-US" baseline="-25000" dirty="0"/>
              <a:t>3</a:t>
            </a:r>
            <a:r>
              <a:rPr lang="en-US" dirty="0"/>
              <a:t> = 5</a:t>
            </a:r>
          </a:p>
          <a:p>
            <a:pPr marL="0" indent="0">
              <a:buNone/>
            </a:pPr>
            <a:r>
              <a:rPr lang="en-US" dirty="0"/>
              <a:t>3X</a:t>
            </a:r>
            <a:r>
              <a:rPr lang="en-US" baseline="-25000" dirty="0"/>
              <a:t>1</a:t>
            </a:r>
            <a:r>
              <a:rPr lang="en-US" dirty="0"/>
              <a:t> + 5X</a:t>
            </a:r>
            <a:r>
              <a:rPr lang="en-US" baseline="-25000" dirty="0"/>
              <a:t>2</a:t>
            </a:r>
            <a:r>
              <a:rPr lang="en-US" dirty="0"/>
              <a:t> + 2X</a:t>
            </a:r>
            <a:r>
              <a:rPr lang="en-US" baseline="-25000" dirty="0"/>
              <a:t>3</a:t>
            </a:r>
            <a:r>
              <a:rPr lang="en-US" dirty="0"/>
              <a:t> = 1</a:t>
            </a:r>
          </a:p>
          <a:p>
            <a:pPr marL="0" indent="0">
              <a:buNone/>
            </a:pPr>
            <a:r>
              <a:rPr lang="en-US" dirty="0"/>
              <a:t>5X</a:t>
            </a:r>
            <a:r>
              <a:rPr lang="en-US" baseline="-25000" dirty="0"/>
              <a:t>1</a:t>
            </a:r>
            <a:r>
              <a:rPr lang="en-US" dirty="0"/>
              <a:t> + 2X</a:t>
            </a:r>
            <a:r>
              <a:rPr lang="en-US" baseline="-25000" dirty="0"/>
              <a:t>2</a:t>
            </a:r>
            <a:r>
              <a:rPr lang="en-US" dirty="0"/>
              <a:t> + 3X</a:t>
            </a:r>
            <a:r>
              <a:rPr lang="en-US" baseline="-25000" dirty="0"/>
              <a:t>3</a:t>
            </a:r>
            <a:r>
              <a:rPr lang="en-US" dirty="0"/>
              <a:t> = 14</a:t>
            </a:r>
          </a:p>
        </p:txBody>
      </p:sp>
    </p:spTree>
    <p:extLst>
      <p:ext uri="{BB962C8B-B14F-4D97-AF65-F5344CB8AC3E}">
        <p14:creationId xmlns:p14="http://schemas.microsoft.com/office/powerpoint/2010/main" val="1643206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206</Words>
  <Application>Microsoft Macintosh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PERSAMAAN LINIER DENGAN METODE CRAMER</vt:lpstr>
      <vt:lpstr>Aturan Cramer</vt:lpstr>
      <vt:lpstr>Contoh :</vt:lpstr>
      <vt:lpstr>Latihan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PERSAMAAN LINIER DENGAN METODE CRAMER</dc:title>
  <dc:creator>Microsoft Office User</dc:creator>
  <cp:lastModifiedBy>Microsoft Office User</cp:lastModifiedBy>
  <cp:revision>4</cp:revision>
  <dcterms:created xsi:type="dcterms:W3CDTF">2024-04-25T00:35:18Z</dcterms:created>
  <dcterms:modified xsi:type="dcterms:W3CDTF">2025-11-04T03:48:58Z</dcterms:modified>
</cp:coreProperties>
</file>